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467" r:id="rId2"/>
    <p:sldId id="579" r:id="rId3"/>
    <p:sldId id="530" r:id="rId4"/>
    <p:sldId id="529" r:id="rId5"/>
    <p:sldId id="532" r:id="rId6"/>
    <p:sldId id="531" r:id="rId7"/>
    <p:sldId id="553" r:id="rId8"/>
    <p:sldId id="539" r:id="rId9"/>
    <p:sldId id="560" r:id="rId10"/>
    <p:sldId id="561" r:id="rId11"/>
    <p:sldId id="535" r:id="rId12"/>
    <p:sldId id="536" r:id="rId13"/>
    <p:sldId id="537" r:id="rId14"/>
    <p:sldId id="533" r:id="rId15"/>
    <p:sldId id="543" r:id="rId16"/>
    <p:sldId id="544" r:id="rId17"/>
    <p:sldId id="545" r:id="rId18"/>
    <p:sldId id="538" r:id="rId19"/>
    <p:sldId id="540" r:id="rId20"/>
    <p:sldId id="541" r:id="rId21"/>
    <p:sldId id="542" r:id="rId22"/>
    <p:sldId id="546" r:id="rId23"/>
    <p:sldId id="552" r:id="rId24"/>
    <p:sldId id="576" r:id="rId25"/>
    <p:sldId id="547" r:id="rId26"/>
    <p:sldId id="554" r:id="rId27"/>
    <p:sldId id="555" r:id="rId28"/>
    <p:sldId id="556" r:id="rId29"/>
    <p:sldId id="557" r:id="rId30"/>
    <p:sldId id="558" r:id="rId31"/>
    <p:sldId id="571" r:id="rId32"/>
    <p:sldId id="549" r:id="rId33"/>
    <p:sldId id="550" r:id="rId34"/>
    <p:sldId id="559" r:id="rId35"/>
    <p:sldId id="562" r:id="rId36"/>
    <p:sldId id="563" r:id="rId37"/>
    <p:sldId id="564" r:id="rId38"/>
    <p:sldId id="565" r:id="rId39"/>
    <p:sldId id="566" r:id="rId40"/>
    <p:sldId id="567" r:id="rId41"/>
    <p:sldId id="568" r:id="rId42"/>
    <p:sldId id="569" r:id="rId43"/>
    <p:sldId id="570" r:id="rId44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2E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803" autoAdjust="0"/>
  </p:normalViewPr>
  <p:slideViewPr>
    <p:cSldViewPr>
      <p:cViewPr varScale="1">
        <p:scale>
          <a:sx n="88" d="100"/>
          <a:sy n="88" d="100"/>
        </p:scale>
        <p:origin x="1602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9.png>
</file>

<file path=ppt/media/image3.png>
</file>

<file path=ppt/media/image35.png>
</file>

<file path=ppt/media/image36.png>
</file>

<file path=ppt/media/image5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BD7C0041-97FE-49A9-99CB-41B708662402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401ECEF1-9401-420E-AA18-DE4225836A6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7989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01ECEF1-9401-420E-AA18-DE4225836A6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18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D28AA1-086A-48B5-8A88-E975C9CE6EB6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DE655E-5470-4E15-AF25-96B754BA57C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06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30137D-AE43-460C-92FA-BB096B091843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D2EDE9-3BEA-4AD8-BB4A-1B3569F33B0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042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355678-AE51-4272-999F-7ECC20225F14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F735B5-9556-412F-83C9-4D43C6D77A3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105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B0A8EA-2F86-4670-929F-F6629A848D6D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6C3704-A6FA-4181-80CC-BE197330AE9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901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31C58D-10C8-4F7D-BFB8-22A819104191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D20B52-71D8-4594-9FFB-BC5B213D1F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29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0329BC-62F7-4437-A912-97AB50F3C20C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900BFD-B3EA-46FA-BC25-F4F93783BF2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A2B594-5A16-4160-B39F-AC87E826C758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EE34B1-3DF0-470D-B0D7-2264F9827A8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078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6E6E14-3B57-499D-98EC-0F42830CC651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F0C442-2326-4A37-B204-378F6B46D0D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768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80CC5-0FF1-465E-98E0-4290AB440AA1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CABEAB-6B68-46CA-91ED-054FEA5C52C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02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E53429-6757-428E-A0A4-C09D96D23FB6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0601DF-8211-4599-ACE9-D3EABF894E2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513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695C32-12E1-4121-B46B-A02060C9EDA3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1CD169-5569-4397-B50B-59D8357F3F6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449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2E10EF05-7D99-4378-90AD-B67716A62483}" type="datetimeFigureOut">
              <a:rPr lang="en-US"/>
              <a:pPr>
                <a:defRPr/>
              </a:pPr>
              <a:t>11/16/2023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  <a:cs typeface="+mn-cs"/>
              </a:defRPr>
            </a:lvl1pPr>
          </a:lstStyle>
          <a:p>
            <a:pPr>
              <a:defRPr/>
            </a:pPr>
            <a:fld id="{1567FEE5-EC83-47FA-8EC5-F9DBECA05C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images/image-types-in-the-toolbox.html#f14-33397" TargetMode="External"/><Relationship Id="rId2" Type="http://schemas.openxmlformats.org/officeDocument/2006/relationships/hyperlink" Target="https://www.mathworks.com/help/images/image-types-in-the-toolbo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thworks.com/help/images/image-types-in-the-toolbox.html#f14-20224" TargetMode="External"/><Relationship Id="rId5" Type="http://schemas.openxmlformats.org/officeDocument/2006/relationships/hyperlink" Target="https://www.mathworks.com/help/images/image-types-in-the-toolbox.html#f14-13941" TargetMode="External"/><Relationship Id="rId4" Type="http://schemas.openxmlformats.org/officeDocument/2006/relationships/hyperlink" Target="https://www.mathworks.com/help/images/image-types-in-the-toolbox.html#f14-17587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thworks.com/help/images/morphological-filtering.htm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thworks.com/help/images/ref/regionprops.html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images/ref/bwdist.html" TargetMode="External"/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3"/>
          <p:cNvSpPr>
            <a:spLocks noGrp="1"/>
          </p:cNvSpPr>
          <p:nvPr>
            <p:ph type="ctrTitle"/>
          </p:nvPr>
        </p:nvSpPr>
        <p:spPr>
          <a:xfrm>
            <a:off x="381000" y="533400"/>
            <a:ext cx="8610600" cy="1470025"/>
          </a:xfrm>
        </p:spPr>
        <p:txBody>
          <a:bodyPr/>
          <a:lstStyle/>
          <a:p>
            <a:r>
              <a:rPr lang="en-US" altLang="en-US" dirty="0"/>
              <a:t>Image Analysis and quantification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6A20EB-A83B-4771-BF9A-03AA38A268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MATLAB Image Processing Toolbox </a:t>
            </a:r>
            <a:br>
              <a:rPr lang="en-US" sz="3600" dirty="0"/>
            </a:br>
            <a:r>
              <a:rPr lang="en-US" sz="3600" dirty="0"/>
              <a:t>Dos and Don'ts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648200" y="1676400"/>
            <a:ext cx="4038600" cy="4525963"/>
          </a:xfrm>
        </p:spPr>
        <p:txBody>
          <a:bodyPr/>
          <a:lstStyle/>
          <a:p>
            <a:r>
              <a:rPr lang="en-US" sz="2200" dirty="0"/>
              <a:t>Don’t try to invent your own algorithms (unless everything else fails)</a:t>
            </a:r>
          </a:p>
          <a:p>
            <a:r>
              <a:rPr lang="en-US" sz="2200" dirty="0"/>
              <a:t>Don’t settle for the default parameters without understanding what these mean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7200" y="1643743"/>
            <a:ext cx="4038600" cy="4525963"/>
          </a:xfrm>
        </p:spPr>
        <p:txBody>
          <a:bodyPr/>
          <a:lstStyle/>
          <a:p>
            <a:r>
              <a:rPr lang="en-US" sz="2200" dirty="0"/>
              <a:t>Do read help on every command and some background to understand the logic behind algorithm</a:t>
            </a:r>
          </a:p>
          <a:p>
            <a:r>
              <a:rPr lang="en-US" sz="2200" dirty="0"/>
              <a:t>Do check how changing input parameters affect the results</a:t>
            </a:r>
          </a:p>
          <a:p>
            <a:r>
              <a:rPr lang="en-US" sz="2200" dirty="0"/>
              <a:t>Do use the MathWorks extensive help system, search engines, community blog and MATLAB Central code exchange portals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068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sv-SE" altLang="en-US"/>
              <a:t>Images in MATLAB</a:t>
            </a:r>
          </a:p>
        </p:txBody>
      </p:sp>
      <p:sp>
        <p:nvSpPr>
          <p:cNvPr id="4099" name="Platshållare för innehåll 2"/>
          <p:cNvSpPr>
            <a:spLocks noGrp="1"/>
          </p:cNvSpPr>
          <p:nvPr>
            <p:ph idx="1"/>
          </p:nvPr>
        </p:nvSpPr>
        <p:spPr>
          <a:xfrm>
            <a:off x="457200" y="1600200"/>
            <a:ext cx="3886200" cy="4525963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MATLAB can import/export several image formats</a:t>
            </a:r>
          </a:p>
          <a:p>
            <a:pPr lvl="1" eaLnBrk="1" hangingPunct="1"/>
            <a:r>
              <a:rPr lang="en-US" altLang="en-US" sz="1600" dirty="0"/>
              <a:t>BMP (Microsoft Windows Bitmap)</a:t>
            </a:r>
          </a:p>
          <a:p>
            <a:pPr lvl="1" eaLnBrk="1" hangingPunct="1"/>
            <a:r>
              <a:rPr lang="en-US" altLang="en-US" sz="1600" dirty="0"/>
              <a:t>GIF (Graphics Interchange Files)</a:t>
            </a:r>
          </a:p>
          <a:p>
            <a:pPr lvl="1" eaLnBrk="1" hangingPunct="1"/>
            <a:r>
              <a:rPr lang="en-US" altLang="en-US" sz="1600" dirty="0"/>
              <a:t>HDF (Hierarchical Data Format)</a:t>
            </a:r>
          </a:p>
          <a:p>
            <a:pPr lvl="1" eaLnBrk="1" hangingPunct="1"/>
            <a:r>
              <a:rPr lang="en-US" altLang="en-US" sz="1600" dirty="0"/>
              <a:t>JPEG (Joint Photographic Experts Group)</a:t>
            </a:r>
          </a:p>
          <a:p>
            <a:pPr lvl="1" eaLnBrk="1" hangingPunct="1"/>
            <a:r>
              <a:rPr lang="en-US" altLang="en-US" sz="1600" dirty="0"/>
              <a:t>PCX (Paintbrush)</a:t>
            </a:r>
          </a:p>
          <a:p>
            <a:pPr lvl="1" eaLnBrk="1" hangingPunct="1"/>
            <a:r>
              <a:rPr lang="en-US" altLang="en-US" sz="1600" dirty="0"/>
              <a:t>PNG (Portable Network Graphics)</a:t>
            </a:r>
          </a:p>
          <a:p>
            <a:pPr lvl="1" eaLnBrk="1" hangingPunct="1"/>
            <a:r>
              <a:rPr lang="en-US" altLang="en-US" sz="1600" dirty="0"/>
              <a:t>TIFF (Tagged Image File Format)</a:t>
            </a:r>
          </a:p>
          <a:p>
            <a:pPr lvl="1" eaLnBrk="1" hangingPunct="1"/>
            <a:r>
              <a:rPr lang="en-US" altLang="en-US" sz="1600" dirty="0"/>
              <a:t>XWD (X Window Dump)</a:t>
            </a:r>
          </a:p>
          <a:p>
            <a:pPr lvl="1" eaLnBrk="1" hangingPunct="1"/>
            <a:r>
              <a:rPr lang="en-US" altLang="en-US" sz="1600" dirty="0"/>
              <a:t>MATLAB can also load raw-data or other types of image data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sv-SE" altLang="en-US"/>
          </a:p>
        </p:txBody>
      </p:sp>
      <p:sp>
        <p:nvSpPr>
          <p:cNvPr id="4100" name="Platshållare för innehåll 2"/>
          <p:cNvSpPr txBox="1">
            <a:spLocks/>
          </p:cNvSpPr>
          <p:nvPr/>
        </p:nvSpPr>
        <p:spPr bwMode="auto">
          <a:xfrm>
            <a:off x="5105400" y="1589314"/>
            <a:ext cx="38862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alibri" panose="020F0502020204030204" pitchFamily="34" charset="0"/>
              </a:rPr>
              <a:t>Data types in MATLAB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Double (64-bit double-precision floating point)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Single (32-bit single-precision floating point)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Int32 (32-bit signed integer)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Int16 (16-bit signed integer)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Int8 (8-bit signed integer)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Uint32 (32-bit unsigned integer)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Uint16 (16-bit unsigned integer)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600" dirty="0">
                <a:latin typeface="Calibri" panose="020F0502020204030204" pitchFamily="34" charset="0"/>
              </a:rPr>
              <a:t>Uint8 (8-bit unsigned integer)</a:t>
            </a:r>
          </a:p>
          <a:p>
            <a:pPr eaLnBrk="1" hangingPunct="1">
              <a:spcBef>
                <a:spcPct val="20000"/>
              </a:spcBef>
            </a:pPr>
            <a:endParaRPr lang="sv-SE" altLang="en-US" sz="3200" dirty="0">
              <a:latin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2286000"/>
            <a:ext cx="5181600" cy="444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67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Images in MATLAB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2000" dirty="0"/>
              <a:t>• Binary images : {0,1}</a:t>
            </a:r>
          </a:p>
          <a:p>
            <a:pPr eaLnBrk="1" hangingPunct="1">
              <a:buNone/>
            </a:pPr>
            <a:r>
              <a:rPr lang="en-US" altLang="en-US" sz="2000" dirty="0"/>
              <a:t>• Intensity images : binary [0 or 1] or uint8 or uint8, double (from 0 to 1) </a:t>
            </a:r>
          </a:p>
          <a:p>
            <a:pPr eaLnBrk="1" hangingPunct="1">
              <a:buNone/>
            </a:pPr>
            <a:r>
              <a:rPr lang="en-US" altLang="en-US" sz="2000" dirty="0"/>
              <a:t>• RGB images : m-by-n-by-3</a:t>
            </a:r>
          </a:p>
        </p:txBody>
      </p:sp>
      <p:pic>
        <p:nvPicPr>
          <p:cNvPr id="5124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1" t="51563" r="27750" b="18750"/>
          <a:stretch>
            <a:fillRect/>
          </a:stretch>
        </p:blipFill>
        <p:spPr bwMode="auto">
          <a:xfrm>
            <a:off x="1036638" y="3579813"/>
            <a:ext cx="6248400" cy="289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1" t="42188" r="42751" b="29063"/>
          <a:stretch>
            <a:fillRect/>
          </a:stretch>
        </p:blipFill>
        <p:spPr bwMode="auto">
          <a:xfrm>
            <a:off x="1524000" y="3581400"/>
            <a:ext cx="4419600" cy="280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6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1" t="36563" r="30750" b="29063"/>
          <a:stretch>
            <a:fillRect/>
          </a:stretch>
        </p:blipFill>
        <p:spPr bwMode="auto">
          <a:xfrm>
            <a:off x="762000" y="3429000"/>
            <a:ext cx="5197475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1" t="15938" r="37500" b="25313"/>
          <a:stretch>
            <a:fillRect/>
          </a:stretch>
        </p:blipFill>
        <p:spPr bwMode="auto">
          <a:xfrm>
            <a:off x="5562600" y="3370263"/>
            <a:ext cx="3078163" cy="348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755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sv-SE" altLang="en-US"/>
              <a:t>Image import and export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000" dirty="0"/>
              <a:t>Read and write images in Matlab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I=imread('cells.jpg');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imshow(I)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size(I)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ans =   479   600     3 	(RGB image)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Igrey=rgb2gray(I);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imshow(Igrey)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600" dirty="0"/>
              <a:t>	&gt;&gt; imwrite(lgrey, 'cell_gray.tif', 'tiff')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2000" dirty="0"/>
              <a:t>	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2000" dirty="0"/>
              <a:t>Alternatives to imshow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1600" dirty="0"/>
              <a:t>	&gt;&gt;imagesc(I)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1600" dirty="0"/>
              <a:t>	&gt;&gt;imtool(I)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1600" dirty="0"/>
              <a:t>	&gt;&gt;image(I)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sv-SE" altLang="en-US" sz="2000" dirty="0"/>
              <a:t>To save an image: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sv-SE" altLang="en-US" sz="2000" dirty="0"/>
          </a:p>
        </p:txBody>
      </p:sp>
      <p:pic>
        <p:nvPicPr>
          <p:cNvPr id="4" name="Picture 2" descr="Z:\Teaching\Bild_1 vt_08\L02\MATLAB intro\fig_cells.bm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676400"/>
            <a:ext cx="3581400" cy="299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Z:\Teaching\Bild_1 vt_08\L02\MATLAB intro\cells_gray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286000"/>
            <a:ext cx="3598863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6202363"/>
            <a:ext cx="5839126" cy="46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76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convention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4996674" cy="51502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657" y="1417638"/>
            <a:ext cx="4278945" cy="17387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01176" y="3278646"/>
            <a:ext cx="3685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RiCe – R before C, row index first!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4657" y="4177170"/>
            <a:ext cx="4529492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95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8060"/>
            <a:ext cx="8229600" cy="944563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/>
              <a:t>See for details Matlab help: </a:t>
            </a:r>
            <a:r>
              <a:rPr lang="en-US" sz="2200" dirty="0">
                <a:hlinkClick r:id="rId2"/>
              </a:rPr>
              <a:t>https://www.mathworks.com/help/images/image-types-in-the-toolbox.html</a:t>
            </a:r>
            <a:endParaRPr lang="en-US" sz="2200" dirty="0"/>
          </a:p>
          <a:p>
            <a:pPr marL="0" indent="0">
              <a:buNone/>
            </a:pPr>
            <a:r>
              <a:rPr lang="en-US" sz="2200" dirty="0"/>
              <a:t>Given that most bio-image processing deals with color-channels independently we can focus on greyscale </a:t>
            </a:r>
          </a:p>
          <a:p>
            <a:pPr marL="0" indent="0">
              <a:buNone/>
            </a:pPr>
            <a:endParaRPr lang="en-US" sz="2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767890"/>
              </p:ext>
            </p:extLst>
          </p:nvPr>
        </p:nvGraphicFramePr>
        <p:xfrm>
          <a:off x="424543" y="1417638"/>
          <a:ext cx="8229600" cy="3080422"/>
        </p:xfrm>
        <a:graphic>
          <a:graphicData uri="http://schemas.openxmlformats.org/drawingml/2006/table">
            <a:tbl>
              <a:tblPr/>
              <a:tblGrid>
                <a:gridCol w="4114800">
                  <a:extLst>
                    <a:ext uri="{9D8B030D-6E8A-4147-A177-3AD203B41FA5}">
                      <a16:colId xmlns:a16="http://schemas.microsoft.com/office/drawing/2014/main" val="3273645296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1428837198"/>
                    </a:ext>
                  </a:extLst>
                </a:gridCol>
              </a:tblGrid>
              <a:tr h="20946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</a:rPr>
                        <a:t>Image Type</a:t>
                      </a:r>
                    </a:p>
                  </a:txBody>
                  <a:tcPr marL="25669" marR="25669" marT="30803" marB="30803" anchor="ctr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dirty="0">
                          <a:solidFill>
                            <a:srgbClr val="000000"/>
                          </a:solidFill>
                          <a:effectLst/>
                        </a:rPr>
                        <a:t>Interpretation</a:t>
                      </a:r>
                    </a:p>
                  </a:txBody>
                  <a:tcPr marL="25669" marR="25669" marT="30803" marB="30803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035147"/>
                  </a:ext>
                </a:extLst>
              </a:tr>
              <a:tr h="326514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Binary</a:t>
                      </a:r>
                      <a:br>
                        <a:rPr lang="en-US" sz="1000" dirty="0">
                          <a:effectLst/>
                        </a:rPr>
                      </a:br>
                      <a:r>
                        <a:rPr lang="en-US" sz="1000" dirty="0">
                          <a:effectLst/>
                        </a:rPr>
                        <a:t>(Also known as a </a:t>
                      </a:r>
                      <a:r>
                        <a:rPr lang="en-US" sz="1000" i="1" dirty="0">
                          <a:effectLst/>
                        </a:rPr>
                        <a:t>bilevel</a:t>
                      </a:r>
                      <a:r>
                        <a:rPr lang="en-US" sz="1000" dirty="0">
                          <a:effectLst/>
                        </a:rPr>
                        <a:t> image)</a:t>
                      </a:r>
                    </a:p>
                  </a:txBody>
                  <a:tcPr marL="25669" marR="25669" marT="15402" marB="15402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Logical array containing only 0s and 1s, interpreted as black and white, respectively. See </a:t>
                      </a:r>
                      <a:r>
                        <a:rPr lang="en-US" sz="1000" u="none" strike="noStrike" dirty="0">
                          <a:solidFill>
                            <a:srgbClr val="004B87"/>
                          </a:solidFill>
                          <a:effectLst/>
                          <a:hlinkClick r:id="rId3"/>
                        </a:rPr>
                        <a:t>Binary Images</a:t>
                      </a:r>
                      <a:r>
                        <a:rPr lang="en-US" sz="1000" dirty="0">
                          <a:effectLst/>
                        </a:rPr>
                        <a:t> for more information.</a:t>
                      </a:r>
                    </a:p>
                  </a:txBody>
                  <a:tcPr marL="25669" marR="25669" marT="15402" marB="15402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374638"/>
                  </a:ext>
                </a:extLst>
              </a:tr>
              <a:tr h="770081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Indexed</a:t>
                      </a:r>
                      <a:br>
                        <a:rPr lang="en-US" sz="1000" dirty="0">
                          <a:effectLst/>
                        </a:rPr>
                      </a:br>
                      <a:r>
                        <a:rPr lang="en-US" sz="1000" dirty="0">
                          <a:effectLst/>
                        </a:rPr>
                        <a:t>(Also known as a </a:t>
                      </a:r>
                      <a:r>
                        <a:rPr lang="en-US" sz="1000" i="1" dirty="0">
                          <a:effectLst/>
                        </a:rPr>
                        <a:t>pseudocolor</a:t>
                      </a:r>
                      <a:r>
                        <a:rPr lang="en-US" sz="1000" dirty="0">
                          <a:effectLst/>
                        </a:rPr>
                        <a:t> image)</a:t>
                      </a:r>
                    </a:p>
                  </a:txBody>
                  <a:tcPr marL="25669" marR="25669" marT="15402" marB="15402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Array of class logical, uint8, uint16, single, or double whose pixel values are direct indices into a colormap. The colormap is an </a:t>
                      </a:r>
                      <a:r>
                        <a:rPr lang="en-US" sz="1000" i="1" dirty="0">
                          <a:effectLst/>
                        </a:rPr>
                        <a:t>m</a:t>
                      </a:r>
                      <a:r>
                        <a:rPr lang="en-US" sz="1000" dirty="0">
                          <a:effectLst/>
                        </a:rPr>
                        <a:t>-by-3 array of class double.</a:t>
                      </a:r>
                    </a:p>
                    <a:p>
                      <a:pPr algn="l" fontAlgn="t"/>
                      <a:r>
                        <a:rPr lang="en-US" sz="1000" dirty="0">
                          <a:effectLst/>
                        </a:rPr>
                        <a:t>For single or double arrays, integer values range from [1, </a:t>
                      </a:r>
                      <a:r>
                        <a:rPr lang="en-US" sz="1000" i="1" dirty="0">
                          <a:effectLst/>
                        </a:rPr>
                        <a:t>p</a:t>
                      </a:r>
                      <a:r>
                        <a:rPr lang="en-US" sz="1000" dirty="0">
                          <a:effectLst/>
                        </a:rPr>
                        <a:t>]. For logical, uint8, or uint16 arrays, values range from [0, </a:t>
                      </a:r>
                      <a:r>
                        <a:rPr lang="en-US" sz="1000" i="1" dirty="0">
                          <a:effectLst/>
                        </a:rPr>
                        <a:t>p</a:t>
                      </a:r>
                      <a:r>
                        <a:rPr lang="en-US" sz="1000" dirty="0">
                          <a:effectLst/>
                        </a:rPr>
                        <a:t>-1]. See </a:t>
                      </a:r>
                      <a:r>
                        <a:rPr lang="en-US" sz="1000" u="none" strike="noStrike" dirty="0">
                          <a:solidFill>
                            <a:srgbClr val="004B87"/>
                          </a:solidFill>
                          <a:effectLst/>
                          <a:hlinkClick r:id="rId4"/>
                        </a:rPr>
                        <a:t>Indexed Images</a:t>
                      </a:r>
                      <a:r>
                        <a:rPr lang="en-US" sz="1000" dirty="0">
                          <a:effectLst/>
                        </a:rPr>
                        <a:t> for more information.</a:t>
                      </a:r>
                    </a:p>
                  </a:txBody>
                  <a:tcPr marL="25669" marR="25669" marT="15402" marB="15402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4534682"/>
                  </a:ext>
                </a:extLst>
              </a:tr>
              <a:tr h="770081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Grayscale</a:t>
                      </a:r>
                      <a:br>
                        <a:rPr lang="en-US" sz="1000" dirty="0">
                          <a:effectLst/>
                        </a:rPr>
                      </a:br>
                      <a:r>
                        <a:rPr lang="en-US" sz="1000" dirty="0">
                          <a:effectLst/>
                        </a:rPr>
                        <a:t>(Also known as an </a:t>
                      </a:r>
                      <a:r>
                        <a:rPr lang="en-US" sz="1000" i="1" dirty="0">
                          <a:effectLst/>
                        </a:rPr>
                        <a:t>intensity</a:t>
                      </a:r>
                      <a:r>
                        <a:rPr lang="en-US" sz="1000" dirty="0">
                          <a:effectLst/>
                        </a:rPr>
                        <a:t>, </a:t>
                      </a:r>
                      <a:r>
                        <a:rPr lang="en-US" sz="1000" i="1" dirty="0">
                          <a:effectLst/>
                        </a:rPr>
                        <a:t>gray scale</a:t>
                      </a:r>
                      <a:r>
                        <a:rPr lang="en-US" sz="1000" dirty="0">
                          <a:effectLst/>
                        </a:rPr>
                        <a:t>, or </a:t>
                      </a:r>
                      <a:r>
                        <a:rPr lang="en-US" sz="1000" i="1" dirty="0">
                          <a:effectLst/>
                        </a:rPr>
                        <a:t>gray level</a:t>
                      </a:r>
                      <a:r>
                        <a:rPr lang="en-US" sz="1000" dirty="0">
                          <a:effectLst/>
                        </a:rPr>
                        <a:t> image)</a:t>
                      </a:r>
                    </a:p>
                  </a:txBody>
                  <a:tcPr marL="25669" marR="25669" marT="15402" marB="15402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Array of class uint8, uint16, int16, single, or double whose pixel values specify intensity values.</a:t>
                      </a:r>
                    </a:p>
                    <a:p>
                      <a:pPr algn="l" fontAlgn="t"/>
                      <a:r>
                        <a:rPr lang="en-US" sz="1000" dirty="0">
                          <a:effectLst/>
                        </a:rPr>
                        <a:t>For single or double arrays, values range from [0, 1]. For uint8, values range from [0,255]. For uint16, values range from [0, 65535]. For int16, values range from [-32768, 32767]. See </a:t>
                      </a:r>
                      <a:r>
                        <a:rPr lang="en-US" sz="1000" u="none" strike="noStrike" dirty="0">
                          <a:solidFill>
                            <a:srgbClr val="004B87"/>
                          </a:solidFill>
                          <a:effectLst/>
                          <a:hlinkClick r:id="rId5"/>
                        </a:rPr>
                        <a:t>Grayscale Images</a:t>
                      </a:r>
                      <a:r>
                        <a:rPr lang="en-US" sz="1000" dirty="0">
                          <a:effectLst/>
                        </a:rPr>
                        <a:t>for more information.</a:t>
                      </a:r>
                    </a:p>
                  </a:txBody>
                  <a:tcPr marL="25669" marR="25669" marT="15402" marB="15402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115867"/>
                  </a:ext>
                </a:extLst>
              </a:tr>
              <a:tr h="770081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dirty="0">
                          <a:effectLst/>
                        </a:rPr>
                        <a:t>Truecolor</a:t>
                      </a:r>
                      <a:br>
                        <a:rPr lang="en-US" sz="1000" dirty="0">
                          <a:effectLst/>
                        </a:rPr>
                      </a:br>
                      <a:r>
                        <a:rPr lang="en-US" sz="1000" dirty="0">
                          <a:effectLst/>
                        </a:rPr>
                        <a:t>(Also known as an </a:t>
                      </a:r>
                      <a:r>
                        <a:rPr lang="en-US" sz="1000" i="1" dirty="0">
                          <a:effectLst/>
                        </a:rPr>
                        <a:t>RGB</a:t>
                      </a:r>
                      <a:r>
                        <a:rPr lang="en-US" sz="1000" dirty="0">
                          <a:effectLst/>
                        </a:rPr>
                        <a:t> image )</a:t>
                      </a:r>
                    </a:p>
                  </a:txBody>
                  <a:tcPr marL="25669" marR="25669" marT="15402" marB="15402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i="1" dirty="0">
                          <a:effectLst/>
                        </a:rPr>
                        <a:t>m</a:t>
                      </a:r>
                      <a:r>
                        <a:rPr lang="en-US" sz="1000" dirty="0">
                          <a:effectLst/>
                        </a:rPr>
                        <a:t>-by-</a:t>
                      </a:r>
                      <a:r>
                        <a:rPr lang="en-US" sz="1000" i="1" dirty="0">
                          <a:effectLst/>
                        </a:rPr>
                        <a:t>n</a:t>
                      </a:r>
                      <a:r>
                        <a:rPr lang="en-US" sz="1000" dirty="0">
                          <a:effectLst/>
                        </a:rPr>
                        <a:t>-by-3 array of class uint8, uint16, single, or double whose pixel values specify intensity values.</a:t>
                      </a:r>
                    </a:p>
                    <a:p>
                      <a:pPr algn="l" fontAlgn="t"/>
                      <a:r>
                        <a:rPr lang="en-US" sz="1000" dirty="0">
                          <a:effectLst/>
                        </a:rPr>
                        <a:t>For single or double arrays, values range from [0, 1]. For uint8, values range from [0, 255]. For uint16, values range from [0, 65535]. See </a:t>
                      </a:r>
                      <a:r>
                        <a:rPr lang="en-US" sz="1000" u="none" strike="noStrike" dirty="0">
                          <a:solidFill>
                            <a:srgbClr val="004B87"/>
                          </a:solidFill>
                          <a:effectLst/>
                          <a:hlinkClick r:id="rId6"/>
                        </a:rPr>
                        <a:t>Truecolor Images</a:t>
                      </a:r>
                      <a:r>
                        <a:rPr lang="en-US" sz="1000" dirty="0">
                          <a:effectLst/>
                        </a:rPr>
                        <a:t> for more information.</a:t>
                      </a:r>
                    </a:p>
                  </a:txBody>
                  <a:tcPr marL="25669" marR="25669" marT="15402" marB="15402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163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1277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Gray-scale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Matrix values in uint8 integers (2^8: 0-255 values)</a:t>
            </a:r>
          </a:p>
          <a:p>
            <a:r>
              <a:rPr lang="en-US" dirty="0"/>
              <a:t>Matrix values in uint16 integers (2^16: 0-65535 values)</a:t>
            </a:r>
          </a:p>
          <a:p>
            <a:r>
              <a:rPr lang="en-US" dirty="0"/>
              <a:t>Matrix values double scaled from 0 to 1</a:t>
            </a:r>
          </a:p>
          <a:p>
            <a:r>
              <a:rPr lang="en-US" dirty="0"/>
              <a:t>Matrix values 0 or 1 (binary images)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253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229600" cy="792162"/>
          </a:xfrm>
        </p:spPr>
        <p:txBody>
          <a:bodyPr/>
          <a:lstStyle/>
          <a:p>
            <a:r>
              <a:rPr lang="en-US" dirty="0"/>
              <a:t>Toolbox functions for conversion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44562"/>
            <a:ext cx="8500230" cy="46130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199" y="5389340"/>
            <a:ext cx="6019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Beware of the range for each when doing manipulations:</a:t>
            </a:r>
          </a:p>
          <a:p>
            <a:r>
              <a:rPr lang="en-US" dirty="0"/>
              <a:t>	1+1=10 in binary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315580-5F8D-43A4-A136-72380611AC0A}"/>
              </a:ext>
            </a:extLst>
          </p:cNvPr>
          <p:cNvSpPr/>
          <p:nvPr/>
        </p:nvSpPr>
        <p:spPr>
          <a:xfrm>
            <a:off x="762000" y="2819400"/>
            <a:ext cx="114300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643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9643" y="152400"/>
            <a:ext cx="6024357" cy="66076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7" y="2286000"/>
            <a:ext cx="3048846" cy="40706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6954" y="1066800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Here and below some </a:t>
            </a:r>
            <a:br>
              <a:rPr lang="en-US" dirty="0"/>
            </a:br>
            <a:r>
              <a:rPr lang="en-US" dirty="0"/>
              <a:t>examples come from:</a:t>
            </a:r>
          </a:p>
        </p:txBody>
      </p:sp>
      <p:sp>
        <p:nvSpPr>
          <p:cNvPr id="2" name="Rectangle 1"/>
          <p:cNvSpPr/>
          <p:nvPr/>
        </p:nvSpPr>
        <p:spPr>
          <a:xfrm>
            <a:off x="1295400" y="591198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Some excerpts will be </a:t>
            </a:r>
            <a:br>
              <a:rPr lang="en-US" dirty="0"/>
            </a:br>
            <a:r>
              <a:rPr lang="en-US" dirty="0"/>
              <a:t>posted on canvas.</a:t>
            </a:r>
          </a:p>
        </p:txBody>
      </p:sp>
    </p:spTree>
    <p:extLst>
      <p:ext uri="{BB962C8B-B14F-4D97-AF65-F5344CB8AC3E}">
        <p14:creationId xmlns:p14="http://schemas.microsoft.com/office/powerpoint/2010/main" val="1792690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image transformation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Contrast/intensity adjustment</a:t>
            </a:r>
          </a:p>
          <a:p>
            <a:pPr lvl="3"/>
            <a:r>
              <a:rPr lang="en-US" dirty="0"/>
              <a:t>M*[i,j]=F(M*[i,j]) : the same function is applied all the pixel</a:t>
            </a:r>
          </a:p>
          <a:p>
            <a:r>
              <a:rPr lang="en-US" dirty="0"/>
              <a:t>Geometric transformation </a:t>
            </a:r>
          </a:p>
          <a:p>
            <a:pPr lvl="1"/>
            <a:r>
              <a:rPr lang="en-US" sz="1600" dirty="0"/>
              <a:t>E.g., image shifts, stitching, rotations, stretching, resampling</a:t>
            </a:r>
          </a:p>
          <a:p>
            <a:r>
              <a:rPr lang="en-US" dirty="0"/>
              <a:t>Local Image Filtering:</a:t>
            </a:r>
          </a:p>
          <a:p>
            <a:pPr lvl="3"/>
            <a:r>
              <a:rPr lang="en-US" dirty="0"/>
              <a:t>M*[i,j]=F(∑M*[I’,j’]) pixel value affected by some neighboring points</a:t>
            </a:r>
          </a:p>
          <a:p>
            <a:r>
              <a:rPr lang="en-US" dirty="0"/>
              <a:t>Image restoration: </a:t>
            </a:r>
          </a:p>
          <a:p>
            <a:pPr lvl="1"/>
            <a:r>
              <a:rPr lang="en-US" sz="1600" dirty="0"/>
              <a:t>E.g., background subtraction, noise reduction, deconvolution</a:t>
            </a:r>
          </a:p>
          <a:p>
            <a:pPr marL="1371600" lvl="3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360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Image-Processing 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9409"/>
            <a:ext cx="8229600" cy="4525963"/>
          </a:xfrm>
        </p:spPr>
        <p:txBody>
          <a:bodyPr/>
          <a:lstStyle/>
          <a:p>
            <a:r>
              <a:rPr lang="en-US" sz="2400" dirty="0"/>
              <a:t>2 classes: 1 lecture +demo on segmentation(today), troubleshooting with Tas (Dec 1). Reports are due December 10. (10% per day late submission)</a:t>
            </a:r>
          </a:p>
          <a:p>
            <a:r>
              <a:rPr lang="en-US" sz="2400" dirty="0"/>
              <a:t>Somewhat more exploratory and open-ended don’t expect to work 100% for all images – do the best you can, There is no 100% right solution, guiding questions/hints instead of well-defined assignment.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035524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Contrast/intensity adjustment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328" y="1280940"/>
            <a:ext cx="6297338" cy="486948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0" y="6009305"/>
            <a:ext cx="12875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imadjust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6098" y="1052732"/>
            <a:ext cx="21082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latin typeface="URWPalladioL-Roma"/>
              </a:rPr>
              <a:t>Meijering</a:t>
            </a:r>
            <a:r>
              <a:rPr lang="nl-NL" sz="1100" dirty="0">
                <a:latin typeface="CMSY10"/>
              </a:rPr>
              <a:t> </a:t>
            </a:r>
            <a:br>
              <a:rPr lang="nl-NL" sz="1100" dirty="0">
                <a:latin typeface="CMSY10"/>
              </a:rPr>
            </a:br>
            <a:r>
              <a:rPr lang="nl-NL" dirty="0">
                <a:latin typeface="URWPalladioL-Roma"/>
              </a:rPr>
              <a:t>and van Cappellen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377099" y="6009696"/>
            <a:ext cx="170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multithresh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imbinarize</a:t>
            </a:r>
          </a:p>
        </p:txBody>
      </p:sp>
      <p:sp>
        <p:nvSpPr>
          <p:cNvPr id="8" name="Rectangle 7"/>
          <p:cNvSpPr/>
          <p:nvPr/>
        </p:nvSpPr>
        <p:spPr>
          <a:xfrm>
            <a:off x="6180068" y="6009305"/>
            <a:ext cx="17011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histeq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adapthisteq</a:t>
            </a:r>
          </a:p>
        </p:txBody>
      </p:sp>
    </p:spTree>
    <p:extLst>
      <p:ext uri="{BB962C8B-B14F-4D97-AF65-F5344CB8AC3E}">
        <p14:creationId xmlns:p14="http://schemas.microsoft.com/office/powerpoint/2010/main" val="3321530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Contrast/intensity adjustment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dirty="0"/>
              <a:t>Can be good for visualization and as a step of quantification procedure, e.g. segmentation</a:t>
            </a:r>
          </a:p>
          <a:p>
            <a:r>
              <a:rPr lang="en-US" dirty="0"/>
              <a:t>Be careful - can lead to information loss</a:t>
            </a:r>
          </a:p>
          <a:p>
            <a:r>
              <a:rPr lang="en-US" dirty="0"/>
              <a:t>Matlab</a:t>
            </a:r>
          </a:p>
          <a:p>
            <a:pPr marL="457200" lvl="1" indent="0">
              <a:buNone/>
            </a:pP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&gt;&gt;imadjust(f, [low_in high_in], [low_out high_out], gamma)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43400"/>
            <a:ext cx="8411306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69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384825"/>
            <a:ext cx="8686800" cy="6505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32657"/>
            <a:ext cx="2895600" cy="37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979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1771"/>
            <a:ext cx="8229600" cy="715962"/>
          </a:xfrm>
        </p:spPr>
        <p:txBody>
          <a:bodyPr/>
          <a:lstStyle/>
          <a:p>
            <a:r>
              <a:rPr lang="en-US" dirty="0"/>
              <a:t>Geometric transformations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38199"/>
            <a:ext cx="7086600" cy="581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9915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Matlab common geometric transformations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696277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7136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2657" y="304800"/>
            <a:ext cx="3886200" cy="838200"/>
          </a:xfrm>
        </p:spPr>
        <p:txBody>
          <a:bodyPr/>
          <a:lstStyle/>
          <a:p>
            <a:r>
              <a:rPr lang="en-US" dirty="0"/>
              <a:t>Spatial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4343400" cy="4525963"/>
          </a:xfrm>
        </p:spPr>
        <p:txBody>
          <a:bodyPr/>
          <a:lstStyle/>
          <a:p>
            <a:r>
              <a:rPr lang="en-US" dirty="0"/>
              <a:t>Idea – let’s weight-average the nearby pixels</a:t>
            </a:r>
          </a:p>
          <a:p>
            <a:r>
              <a:rPr lang="en-US" dirty="0"/>
              <a:t>More-generally we can have weights that do not add up to 1 or negative, for example to take derivatives</a:t>
            </a:r>
          </a:p>
          <a:p>
            <a:r>
              <a:rPr lang="en-US" dirty="0"/>
              <a:t>Can be thought as “convolution”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1325099"/>
            <a:ext cx="3797311" cy="480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540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filtering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Imagine that due to weak labeling, short exposure time (e.g. to avoid over exposure in other mart of the image) you have a region in which few photons are detected by each pixel</a:t>
            </a:r>
          </a:p>
          <a:p>
            <a:r>
              <a:rPr lang="en-US" sz="2200" dirty="0"/>
              <a:t>As a result Poisson noise (1/sqrt(N)). For N~10 or more Gaussian is a recent approximation</a:t>
            </a:r>
          </a:p>
          <a:p>
            <a:r>
              <a:rPr lang="en-US" sz="2200" dirty="0"/>
              <a:t>Filtering can help to reduce this noise</a:t>
            </a:r>
          </a:p>
          <a:p>
            <a:r>
              <a:rPr lang="en-US" sz="2200" dirty="0"/>
              <a:t>Simplest filter – Mean Filter: The value of a pixel is replaced by the intensity mean of the neighborhood pixels.</a:t>
            </a:r>
          </a:p>
          <a:p>
            <a:pPr lvl="1"/>
            <a:r>
              <a:rPr lang="en-US" sz="1800" dirty="0"/>
              <a:t>3x3 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267200"/>
            <a:ext cx="2362200" cy="23091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018871"/>
            <a:ext cx="5483776" cy="11290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8600" y="6451290"/>
            <a:ext cx="10134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3530434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"/>
            <a:ext cx="9144000" cy="6172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6451290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577450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"/>
            <a:ext cx="8567854" cy="64489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04800" y="2438400"/>
            <a:ext cx="1981200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4648200" y="3886200"/>
            <a:ext cx="3733800" cy="2716936"/>
            <a:chOff x="4648200" y="3886200"/>
            <a:chExt cx="3733800" cy="271693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48200" y="3886200"/>
              <a:ext cx="2028825" cy="22860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24600" y="6126886"/>
              <a:ext cx="2057400" cy="476250"/>
            </a:xfrm>
            <a:prstGeom prst="rect">
              <a:avLst/>
            </a:prstGeom>
          </p:spPr>
        </p:pic>
      </p:grpSp>
      <p:sp>
        <p:nvSpPr>
          <p:cNvPr id="13" name="Rectangle 12"/>
          <p:cNvSpPr/>
          <p:nvPr/>
        </p:nvSpPr>
        <p:spPr>
          <a:xfrm>
            <a:off x="228600" y="6488668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23644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36" y="33454"/>
            <a:ext cx="9012664" cy="64007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57800" y="5486400"/>
            <a:ext cx="39549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-Completely eliminates outliers</a:t>
            </a:r>
          </a:p>
          <a:p>
            <a:r>
              <a:rPr lang="en-US" dirty="0"/>
              <a:t>-Edge-preserving</a:t>
            </a:r>
          </a:p>
          <a:p>
            <a:r>
              <a:rPr lang="en-US" dirty="0"/>
              <a:t>-Non-linear and therefore irreversible</a:t>
            </a:r>
          </a:p>
        </p:txBody>
      </p:sp>
      <p:sp>
        <p:nvSpPr>
          <p:cNvPr id="6" name="Rectangle 5"/>
          <p:cNvSpPr/>
          <p:nvPr/>
        </p:nvSpPr>
        <p:spPr>
          <a:xfrm>
            <a:off x="228600" y="6451290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2674737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525" y="114300"/>
            <a:ext cx="8229600" cy="1143000"/>
          </a:xfrm>
        </p:spPr>
        <p:txBody>
          <a:bodyPr/>
          <a:lstStyle/>
          <a:p>
            <a:r>
              <a:rPr lang="en-US" dirty="0"/>
              <a:t>Images are key to all areas of bioengineering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Picture is worth 10000 words</a:t>
            </a:r>
          </a:p>
          <a:p>
            <a:r>
              <a:rPr lang="en-US" dirty="0"/>
              <a:t>But… is it worth 10000 numbers???</a:t>
            </a:r>
          </a:p>
          <a:p>
            <a:r>
              <a:rPr lang="en-US" dirty="0"/>
              <a:t>Science must be quantifiable and results must be numerical, should be able to use statistics!</a:t>
            </a:r>
          </a:p>
        </p:txBody>
      </p:sp>
      <p:pic>
        <p:nvPicPr>
          <p:cNvPr id="37890" name="Picture 2" descr="Image res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9550" y="685800"/>
            <a:ext cx="1295400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07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0"/>
            <a:ext cx="8687485" cy="617523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8600" y="6451290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17928428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Fourier Transform Filters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19677"/>
            <a:ext cx="8229600" cy="1828800"/>
          </a:xfrm>
        </p:spPr>
        <p:txBody>
          <a:bodyPr/>
          <a:lstStyle/>
          <a:p>
            <a:r>
              <a:rPr lang="en-US" dirty="0"/>
              <a:t>FT of the image is reversible</a:t>
            </a:r>
          </a:p>
          <a:p>
            <a:r>
              <a:rPr lang="en-US" dirty="0"/>
              <a:t>Sometimes filtering in FT  makes a better filter</a:t>
            </a:r>
            <a:br>
              <a:rPr lang="en-US" dirty="0"/>
            </a:br>
            <a:r>
              <a:rPr lang="en-US" dirty="0"/>
              <a:t> when reversed, e.g. periodic  noise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450516"/>
            <a:ext cx="2640300" cy="288063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825" y="3348477"/>
            <a:ext cx="2487975" cy="28933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2400" y="3124200"/>
            <a:ext cx="1368162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2401" y="5141981"/>
            <a:ext cx="1368162" cy="1335019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3200400" y="3886200"/>
            <a:ext cx="609600" cy="762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Down Arrow 11"/>
          <p:cNvSpPr/>
          <p:nvPr/>
        </p:nvSpPr>
        <p:spPr>
          <a:xfrm>
            <a:off x="4572000" y="4648200"/>
            <a:ext cx="533400" cy="381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ight Arrow 12"/>
          <p:cNvSpPr/>
          <p:nvPr/>
        </p:nvSpPr>
        <p:spPr>
          <a:xfrm>
            <a:off x="5486325" y="5141981"/>
            <a:ext cx="636225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228600" y="6451290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13303926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and morphological transformations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segmented images it is often helpful to move the boundaries, e.g. dilute or erode the segmented objects</a:t>
            </a:r>
          </a:p>
          <a:p>
            <a:r>
              <a:rPr lang="en-US" dirty="0"/>
              <a:t>Special filters are in MATLAB toolbox that do just that:</a:t>
            </a:r>
          </a:p>
          <a:p>
            <a:pPr lvl="1"/>
            <a:r>
              <a:rPr lang="en-US" dirty="0">
                <a:hlinkClick r:id="rId2"/>
              </a:rPr>
              <a:t>https://www.mathworks.com/help/images/morphological-filtering.html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84013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81000" y="-152400"/>
            <a:ext cx="10210800" cy="1143000"/>
          </a:xfrm>
        </p:spPr>
        <p:txBody>
          <a:bodyPr/>
          <a:lstStyle/>
          <a:p>
            <a:r>
              <a:rPr lang="en-US" dirty="0"/>
              <a:t>Useful morphological transformations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" y="609600"/>
            <a:ext cx="6051170" cy="58404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29400" y="1981200"/>
            <a:ext cx="142539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imdialate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imerode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imclose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imopen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edge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bwmorph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968275" y="6265374"/>
            <a:ext cx="3082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latin typeface="URWPalladioL-Roma"/>
              </a:rPr>
              <a:t>Meijering</a:t>
            </a:r>
            <a:r>
              <a:rPr lang="nl-NL" sz="1100" dirty="0">
                <a:latin typeface="CMSY10"/>
              </a:rPr>
              <a:t> </a:t>
            </a:r>
            <a:r>
              <a:rPr lang="nl-NL" dirty="0">
                <a:latin typeface="URWPalladioL-Roma"/>
              </a:rPr>
              <a:t>and van Cappellen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842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1470025"/>
          </a:xfrm>
        </p:spPr>
        <p:txBody>
          <a:bodyPr/>
          <a:lstStyle/>
          <a:p>
            <a:r>
              <a:rPr lang="en-US" dirty="0"/>
              <a:t>Image segmentation basics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265" y="1470025"/>
            <a:ext cx="6573821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56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304800"/>
            <a:ext cx="8752114" cy="580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29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63562"/>
          </a:xfrm>
        </p:spPr>
        <p:txBody>
          <a:bodyPr/>
          <a:lstStyle/>
          <a:p>
            <a:r>
              <a:rPr lang="en-US" dirty="0"/>
              <a:t>The simplest way: thresholding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57" y="726848"/>
            <a:ext cx="8919486" cy="524986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29200" y="20574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>
                <a:latin typeface="CenturyGothic"/>
              </a:rPr>
              <a:t>Histogram is bimodal, so put</a:t>
            </a:r>
          </a:p>
          <a:p>
            <a:pPr algn="ctr"/>
            <a:r>
              <a:rPr lang="en-US" dirty="0">
                <a:latin typeface="CenturyGothic"/>
              </a:rPr>
              <a:t>threshold in the trough between</a:t>
            </a:r>
          </a:p>
          <a:p>
            <a:pPr algn="ctr"/>
            <a:r>
              <a:rPr lang="en-US" dirty="0">
                <a:latin typeface="CenturyGothic"/>
              </a:rPr>
              <a:t>the peaks!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96969" y="5505271"/>
            <a:ext cx="534633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multithresh</a:t>
            </a:r>
          </a:p>
          <a:p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imbinarize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&gt;&gt;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imbinarize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(I, 'adaptive');</a:t>
            </a:r>
          </a:p>
        </p:txBody>
      </p:sp>
    </p:spTree>
    <p:extLst>
      <p:ext uri="{BB962C8B-B14F-4D97-AF65-F5344CB8AC3E}">
        <p14:creationId xmlns:p14="http://schemas.microsoft.com/office/powerpoint/2010/main" val="6590611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segmentation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knowledge of the topology of the segmented objects you can use morphological transformations to improve the results</a:t>
            </a:r>
          </a:p>
          <a:p>
            <a:r>
              <a:rPr lang="en-US" dirty="0"/>
              <a:t>label with different numbers with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bwlabel</a:t>
            </a:r>
          </a:p>
          <a:p>
            <a:r>
              <a:rPr lang="en-US" dirty="0"/>
              <a:t>Plenty of tools to quantify properties of the segmented objects (in binary mask and original image):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445374"/>
              </p:ext>
            </p:extLst>
          </p:nvPr>
        </p:nvGraphicFramePr>
        <p:xfrm>
          <a:off x="1632857" y="5592763"/>
          <a:ext cx="5878286" cy="533400"/>
        </p:xfrm>
        <a:graphic>
          <a:graphicData uri="http://schemas.openxmlformats.org/drawingml/2006/table">
            <a:tbl>
              <a:tblPr/>
              <a:tblGrid>
                <a:gridCol w="1764953">
                  <a:extLst>
                    <a:ext uri="{9D8B030D-6E8A-4147-A177-3AD203B41FA5}">
                      <a16:colId xmlns:a16="http://schemas.microsoft.com/office/drawing/2014/main" val="3141376231"/>
                    </a:ext>
                  </a:extLst>
                </a:gridCol>
                <a:gridCol w="4113333">
                  <a:extLst>
                    <a:ext uri="{9D8B030D-6E8A-4147-A177-3AD203B41FA5}">
                      <a16:colId xmlns:a16="http://schemas.microsoft.com/office/drawing/2014/main" val="2572712412"/>
                    </a:ext>
                  </a:extLst>
                </a:gridCol>
              </a:tblGrid>
              <a:tr h="533400"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u="none" strike="noStrike" dirty="0">
                          <a:solidFill>
                            <a:srgbClr val="004B87"/>
                          </a:solidFill>
                          <a:effectLst/>
                          <a:hlinkClick r:id="rId2"/>
                        </a:rPr>
                        <a:t>regionprops</a:t>
                      </a:r>
                      <a:endParaRPr lang="en-US" sz="2000" dirty="0">
                        <a:effectLst/>
                      </a:endParaRPr>
                    </a:p>
                  </a:txBody>
                  <a:tcPr marL="25669" marR="25669" marT="15402" marB="15402">
                    <a:lnL>
                      <a:noFill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000" dirty="0">
                          <a:effectLst/>
                        </a:rPr>
                        <a:t>Measure properties of image regions</a:t>
                      </a:r>
                    </a:p>
                  </a:txBody>
                  <a:tcPr marL="25669" marR="25669" marT="15402" marB="15402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3938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3069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way to segment – edge detection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30" y="1752600"/>
            <a:ext cx="8528339" cy="500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732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57200"/>
            <a:ext cx="9180583" cy="597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42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trust your eyes!</a:t>
            </a:r>
          </a:p>
        </p:txBody>
      </p:sp>
      <p:pic>
        <p:nvPicPr>
          <p:cNvPr id="34818" name="Picture 2" descr="https://upload.wikimedia.org/wikipedia/commons/thumb/a/a6/Grey_square_optical_illusion.svg/764px-Grey_square_optical_illusio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3730625" cy="288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3912" y="1676400"/>
            <a:ext cx="1742707" cy="27334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1524000"/>
            <a:ext cx="4914689" cy="425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0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Idea: use derivatives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76400"/>
            <a:ext cx="8203648" cy="416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377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183240"/>
            <a:ext cx="7391400" cy="5777869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95300" y="72897"/>
            <a:ext cx="8229600" cy="1143000"/>
          </a:xfrm>
        </p:spPr>
        <p:txBody>
          <a:bodyPr/>
          <a:lstStyle/>
          <a:p>
            <a:r>
              <a:rPr lang="en-US" dirty="0"/>
              <a:t>Canny edge detector</a:t>
            </a:r>
          </a:p>
        </p:txBody>
      </p:sp>
      <p:sp>
        <p:nvSpPr>
          <p:cNvPr id="7" name="Rectangle 6"/>
          <p:cNvSpPr/>
          <p:nvPr/>
        </p:nvSpPr>
        <p:spPr>
          <a:xfrm>
            <a:off x="152400" y="1956908"/>
            <a:ext cx="2666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4040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 edge(I,'Canny')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8544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372600" cy="1143000"/>
          </a:xfrm>
        </p:spPr>
        <p:txBody>
          <a:bodyPr/>
          <a:lstStyle/>
          <a:p>
            <a:r>
              <a:rPr lang="en-US" dirty="0"/>
              <a:t>Separating merged objects: watershed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07" y="1676400"/>
            <a:ext cx="8896464" cy="498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020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8600"/>
            <a:ext cx="8494373" cy="345539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62200" y="5029200"/>
            <a:ext cx="52501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Menlo"/>
              </a:rPr>
              <a:t>See </a:t>
            </a:r>
            <a:r>
              <a:rPr lang="en-US" sz="2400" dirty="0">
                <a:solidFill>
                  <a:srgbClr val="40404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watershed</a:t>
            </a:r>
            <a:r>
              <a:rPr lang="en-US" sz="2400" dirty="0">
                <a:solidFill>
                  <a:srgbClr val="404040"/>
                </a:solidFill>
                <a:latin typeface="Menlo"/>
              </a:rPr>
              <a:t> command in Matlab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581400" y="36839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3388660" y="3545498"/>
            <a:ext cx="236668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hangingPunct="0"/>
            <a:r>
              <a:rPr lang="en-US" sz="2000" dirty="0">
                <a:solidFill>
                  <a:srgbClr val="404040"/>
                </a:solidFill>
                <a:latin typeface="Menlo"/>
              </a:rPr>
              <a:t>Compute distance to the boundary with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004B87"/>
                </a:solidFill>
                <a:effectLst/>
                <a:latin typeface="Menlo"/>
                <a:hlinkClick r:id="rId3"/>
              </a:rPr>
              <a:t>bwdist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7496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0"/>
            <a:ext cx="9024257" cy="540085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6451290"/>
            <a:ext cx="10134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2690134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" y="0"/>
            <a:ext cx="8991600" cy="66359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600" y="6451290"/>
            <a:ext cx="10134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http://www.pasteur.gr/wp-content/uploads/Basics-of-Quantitative-image-analysis.pdf</a:t>
            </a:r>
          </a:p>
        </p:txBody>
      </p:sp>
    </p:spTree>
    <p:extLst>
      <p:ext uri="{BB962C8B-B14F-4D97-AF65-F5344CB8AC3E}">
        <p14:creationId xmlns:p14="http://schemas.microsoft.com/office/powerpoint/2010/main" val="2773141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086" y="0"/>
            <a:ext cx="8229600" cy="563562"/>
          </a:xfrm>
        </p:spPr>
        <p:txBody>
          <a:bodyPr/>
          <a:lstStyle/>
          <a:p>
            <a:r>
              <a:rPr lang="en-US" dirty="0"/>
              <a:t>What can be quantified?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33" y="914400"/>
            <a:ext cx="8866305" cy="528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6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-76200"/>
            <a:ext cx="8229600" cy="1143000"/>
          </a:xfrm>
        </p:spPr>
        <p:txBody>
          <a:bodyPr/>
          <a:lstStyle/>
          <a:p>
            <a:r>
              <a:rPr lang="en-US" dirty="0"/>
              <a:t>Commonly used terms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34" y="838200"/>
            <a:ext cx="6465571" cy="5791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5638800"/>
            <a:ext cx="2209051" cy="69932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84156" y="4749594"/>
            <a:ext cx="30828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latin typeface="URWPalladioL-Roma"/>
              </a:rPr>
              <a:t>Meijering</a:t>
            </a:r>
            <a:r>
              <a:rPr lang="nl-NL" sz="1100" dirty="0">
                <a:latin typeface="CMSY10"/>
              </a:rPr>
              <a:t> </a:t>
            </a:r>
            <a:r>
              <a:rPr lang="nl-NL" dirty="0">
                <a:latin typeface="URWPalladioL-Roma"/>
              </a:rPr>
              <a:t>and van Cappellen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815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Processing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be focusing on MATLAB Image processing toolbox</a:t>
            </a:r>
          </a:p>
          <a:p>
            <a:r>
              <a:rPr lang="en-US" dirty="0"/>
              <a:t>Other big Players – ImageJ (Fuji), CellProfiler</a:t>
            </a:r>
          </a:p>
          <a:p>
            <a:r>
              <a:rPr lang="en-US" dirty="0"/>
              <a:t>All of the above constrain some GUI-based tools but the best use is via programing/scripting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238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31617</TotalTime>
  <Words>1611</Words>
  <Application>Microsoft Office PowerPoint</Application>
  <PresentationFormat>On-screen Show (4:3)</PresentationFormat>
  <Paragraphs>171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Arial</vt:lpstr>
      <vt:lpstr>Calibri</vt:lpstr>
      <vt:lpstr>CenturyGothic</vt:lpstr>
      <vt:lpstr>CMSY10</vt:lpstr>
      <vt:lpstr>Courier New</vt:lpstr>
      <vt:lpstr>Menlo</vt:lpstr>
      <vt:lpstr>URWPalladioL-Roma</vt:lpstr>
      <vt:lpstr>Office Theme</vt:lpstr>
      <vt:lpstr>Image Analysis and quantification</vt:lpstr>
      <vt:lpstr>Image-Processing Lab</vt:lpstr>
      <vt:lpstr>Images are key to all areas of bioengineering research</vt:lpstr>
      <vt:lpstr>Don’t trust your eyes!</vt:lpstr>
      <vt:lpstr>PowerPoint Presentation</vt:lpstr>
      <vt:lpstr>PowerPoint Presentation</vt:lpstr>
      <vt:lpstr>What can be quantified?</vt:lpstr>
      <vt:lpstr>Commonly used terms</vt:lpstr>
      <vt:lpstr>Image Processing tools</vt:lpstr>
      <vt:lpstr>MATLAB Image Processing Toolbox  Dos and Don'ts</vt:lpstr>
      <vt:lpstr>Images in MATLAB</vt:lpstr>
      <vt:lpstr>Images in MATLAB</vt:lpstr>
      <vt:lpstr>Image import and export</vt:lpstr>
      <vt:lpstr>Coordinate convention</vt:lpstr>
      <vt:lpstr>Image types</vt:lpstr>
      <vt:lpstr>Gray-scale Images</vt:lpstr>
      <vt:lpstr>Toolbox functions for conversion</vt:lpstr>
      <vt:lpstr>PowerPoint Presentation</vt:lpstr>
      <vt:lpstr>Type of image transformation</vt:lpstr>
      <vt:lpstr>Contrast/intensity adjustment</vt:lpstr>
      <vt:lpstr>Contrast/intensity adjustment</vt:lpstr>
      <vt:lpstr>PowerPoint Presentation</vt:lpstr>
      <vt:lpstr>Geometric transformations</vt:lpstr>
      <vt:lpstr>Matlab common geometric transformations</vt:lpstr>
      <vt:lpstr>Spatial Filtering</vt:lpstr>
      <vt:lpstr>Sample filtering problem</vt:lpstr>
      <vt:lpstr>PowerPoint Presentation</vt:lpstr>
      <vt:lpstr>PowerPoint Presentation</vt:lpstr>
      <vt:lpstr>PowerPoint Presentation</vt:lpstr>
      <vt:lpstr>PowerPoint Presentation</vt:lpstr>
      <vt:lpstr>Fourier Transform Filters</vt:lpstr>
      <vt:lpstr>Filtering and morphological transformations</vt:lpstr>
      <vt:lpstr>Useful morphological transformations</vt:lpstr>
      <vt:lpstr>Image segmentation basics</vt:lpstr>
      <vt:lpstr>PowerPoint Presentation</vt:lpstr>
      <vt:lpstr>The simplest way: thresholding</vt:lpstr>
      <vt:lpstr>After segmentation</vt:lpstr>
      <vt:lpstr>Another way to segment – edge detection</vt:lpstr>
      <vt:lpstr>PowerPoint Presentation</vt:lpstr>
      <vt:lpstr>Idea: use derivatives</vt:lpstr>
      <vt:lpstr>Canny edge detector</vt:lpstr>
      <vt:lpstr>Separating merged objects: watershed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Dynamical analysis of biochemical kinetics</dc:title>
  <dc:creator>Oleg Igoshin</dc:creator>
  <cp:lastModifiedBy>Oleg Igoshin (local)</cp:lastModifiedBy>
  <cp:revision>406</cp:revision>
  <dcterms:created xsi:type="dcterms:W3CDTF">2007-09-10T13:22:20Z</dcterms:created>
  <dcterms:modified xsi:type="dcterms:W3CDTF">2023-11-17T17:51:55Z</dcterms:modified>
</cp:coreProperties>
</file>